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6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Past subjunctive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Spanish IV </a:t>
            </a:r>
            <a:r>
              <a:rPr lang="en-US" sz="3200" dirty="0" err="1" smtClean="0"/>
              <a:t>ch.</a:t>
            </a:r>
            <a:r>
              <a:rPr lang="en-US" sz="3200" dirty="0" smtClean="0"/>
              <a:t> 6</a:t>
            </a:r>
          </a:p>
          <a:p>
            <a:r>
              <a:rPr lang="en-US" sz="3200" dirty="0" smtClean="0"/>
              <a:t>E. Mauri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24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Use the subjunctive after: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</a:t>
            </a:r>
            <a:r>
              <a:rPr lang="en-US" sz="4000" dirty="0" err="1" smtClean="0"/>
              <a:t>menos</a:t>
            </a:r>
            <a:r>
              <a:rPr lang="en-US" sz="4000" dirty="0" smtClean="0"/>
              <a:t> que			</a:t>
            </a:r>
            <a:r>
              <a:rPr lang="en-US" sz="4000" dirty="0" err="1" smtClean="0"/>
              <a:t>en</a:t>
            </a:r>
            <a:r>
              <a:rPr lang="en-US" sz="4000" dirty="0" smtClean="0"/>
              <a:t> </a:t>
            </a:r>
            <a:r>
              <a:rPr lang="en-US" sz="4000" dirty="0" err="1" smtClean="0"/>
              <a:t>caso</a:t>
            </a:r>
            <a:r>
              <a:rPr lang="en-US" sz="4000" dirty="0" smtClean="0"/>
              <a:t> de que </a:t>
            </a:r>
          </a:p>
          <a:p>
            <a:r>
              <a:rPr lang="en-US" sz="4000" dirty="0" smtClean="0"/>
              <a:t>Antes(de) que			para que</a:t>
            </a:r>
          </a:p>
          <a:p>
            <a:r>
              <a:rPr lang="en-US" sz="4000" dirty="0" smtClean="0"/>
              <a:t>Con </a:t>
            </a:r>
            <a:r>
              <a:rPr lang="en-US" sz="4000" dirty="0" err="1" smtClean="0"/>
              <a:t>tal</a:t>
            </a:r>
            <a:r>
              <a:rPr lang="en-US" sz="4000" dirty="0" smtClean="0"/>
              <a:t>(de) que		sin que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927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the action </a:t>
            </a:r>
            <a:r>
              <a:rPr lang="en-US" b="1" u="sng" dirty="0" smtClean="0"/>
              <a:t>has not yet occurred</a:t>
            </a:r>
            <a:r>
              <a:rPr lang="en-US" dirty="0" smtClean="0"/>
              <a:t>, use the subjunctive after: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Cuando</a:t>
            </a:r>
            <a:r>
              <a:rPr lang="en-US" sz="2800" dirty="0" smtClean="0"/>
              <a:t>			      </a:t>
            </a:r>
            <a:r>
              <a:rPr lang="en-US" sz="2800" dirty="0" err="1" smtClean="0"/>
              <a:t>siempre</a:t>
            </a:r>
            <a:endParaRPr lang="en-US" sz="2800" dirty="0" smtClean="0"/>
          </a:p>
          <a:p>
            <a:r>
              <a:rPr lang="en-US" sz="2800" dirty="0" err="1" smtClean="0"/>
              <a:t>Después</a:t>
            </a:r>
            <a:r>
              <a:rPr lang="en-US" sz="2800" dirty="0" smtClean="0"/>
              <a:t> (de) que	  tan pronto </a:t>
            </a:r>
            <a:r>
              <a:rPr lang="en-US" sz="2800" dirty="0" err="1" smtClean="0"/>
              <a:t>como</a:t>
            </a:r>
            <a:endParaRPr lang="en-US" sz="2800" dirty="0" smtClean="0"/>
          </a:p>
          <a:p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cuanto</a:t>
            </a:r>
            <a:r>
              <a:rPr lang="en-US" sz="2800" dirty="0" smtClean="0"/>
              <a:t>			  </a:t>
            </a:r>
            <a:r>
              <a:rPr lang="en-US" sz="2800" dirty="0" err="1" smtClean="0"/>
              <a:t>así</a:t>
            </a:r>
            <a:r>
              <a:rPr lang="en-US" sz="2800" dirty="0" smtClean="0"/>
              <a:t> que</a:t>
            </a:r>
          </a:p>
          <a:p>
            <a:r>
              <a:rPr lang="en-US" sz="2800" dirty="0" smtClean="0"/>
              <a:t>Hasta que			  </a:t>
            </a:r>
            <a:r>
              <a:rPr lang="en-US" sz="2800" dirty="0" err="1" smtClean="0"/>
              <a:t>aunque</a:t>
            </a:r>
            <a:endParaRPr lang="en-US" sz="2800" dirty="0" smtClean="0"/>
          </a:p>
          <a:p>
            <a:r>
              <a:rPr lang="en-US" sz="2800" dirty="0" err="1" smtClean="0"/>
              <a:t>Luego</a:t>
            </a:r>
            <a:r>
              <a:rPr lang="en-US" sz="2800" dirty="0" smtClean="0"/>
              <a:t> que		      de </a:t>
            </a:r>
            <a:r>
              <a:rPr lang="en-US" sz="2800" dirty="0" err="1" smtClean="0"/>
              <a:t>manera</a:t>
            </a:r>
            <a:r>
              <a:rPr lang="en-US" sz="2800" dirty="0" smtClean="0"/>
              <a:t> que</a:t>
            </a:r>
          </a:p>
          <a:p>
            <a:r>
              <a:rPr lang="en-US" sz="2800" dirty="0" err="1" smtClean="0"/>
              <a:t>Mientras</a:t>
            </a:r>
            <a:r>
              <a:rPr lang="en-US" sz="2800" dirty="0" smtClean="0"/>
              <a:t> que		  de </a:t>
            </a:r>
            <a:r>
              <a:rPr lang="en-US" sz="2800" dirty="0" err="1" smtClean="0"/>
              <a:t>modo</a:t>
            </a:r>
            <a:r>
              <a:rPr lang="en-US" sz="2800" dirty="0" smtClean="0"/>
              <a:t> que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18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imperfect 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10540395" cy="4240211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To form the imperfect subjunctive use the </a:t>
            </a:r>
            <a:r>
              <a:rPr lang="en-US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uds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 form of the </a:t>
            </a:r>
            <a:r>
              <a:rPr lang="en-US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preterite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form and replace the ending -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ron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 flipH="1">
            <a:off x="3722914" y="4163783"/>
            <a:ext cx="80989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Tomaron</a:t>
            </a:r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5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Wingdings" panose="05000000000000000000" pitchFamily="2" charset="2"/>
              </a:rPr>
              <a:t>Tomara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531427" y="4625448"/>
            <a:ext cx="947057" cy="4898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56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Robar--</a:t>
            </a:r>
            <a:r>
              <a:rPr lang="en-US" dirty="0" smtClean="0">
                <a:sym typeface="Wingdings" panose="05000000000000000000" pitchFamily="2" charset="2"/>
              </a:rPr>
              <a:t>(Use the third person plural of the </a:t>
            </a:r>
            <a:r>
              <a:rPr lang="en-US" dirty="0" err="1" smtClean="0">
                <a:sym typeface="Wingdings" panose="05000000000000000000" pitchFamily="2" charset="2"/>
              </a:rPr>
              <a:t>preterite</a:t>
            </a:r>
            <a:r>
              <a:rPr lang="en-US" dirty="0" smtClean="0">
                <a:sym typeface="Wingdings" panose="05000000000000000000" pitchFamily="2" charset="2"/>
              </a:rPr>
              <a:t> form </a:t>
            </a:r>
            <a:r>
              <a:rPr lang="en-US" dirty="0" err="1" smtClean="0">
                <a:sym typeface="Wingdings" panose="05000000000000000000" pitchFamily="2" charset="2"/>
              </a:rPr>
              <a:t>roba</a:t>
            </a:r>
            <a:r>
              <a:rPr lang="en-US" strike="sngStrike" dirty="0" err="1" smtClean="0">
                <a:sym typeface="Wingdings" panose="05000000000000000000" pitchFamily="2" charset="2"/>
              </a:rPr>
              <a:t>ron</a:t>
            </a:r>
            <a:r>
              <a:rPr lang="en-US" dirty="0" smtClean="0">
                <a:sym typeface="Wingdings" panose="05000000000000000000" pitchFamily="2" charset="2"/>
              </a:rPr>
              <a:t> and add: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-</a:t>
            </a:r>
            <a:r>
              <a:rPr lang="en-US" sz="3600" dirty="0" err="1" smtClean="0"/>
              <a:t>ra</a:t>
            </a:r>
            <a:r>
              <a:rPr lang="en-US" sz="3600" dirty="0" smtClean="0"/>
              <a:t>			-’</a:t>
            </a:r>
            <a:r>
              <a:rPr lang="en-US" sz="3600" dirty="0" err="1" smtClean="0"/>
              <a:t>ramos</a:t>
            </a:r>
            <a:endParaRPr lang="en-US" sz="3600" dirty="0" smtClean="0"/>
          </a:p>
          <a:p>
            <a:r>
              <a:rPr lang="en-US" sz="3600" dirty="0" smtClean="0"/>
              <a:t>-</a:t>
            </a:r>
            <a:r>
              <a:rPr lang="en-US" sz="3600" dirty="0" err="1" smtClean="0"/>
              <a:t>ras</a:t>
            </a:r>
            <a:r>
              <a:rPr lang="en-US" sz="3600" dirty="0" smtClean="0"/>
              <a:t>			-</a:t>
            </a:r>
            <a:r>
              <a:rPr lang="en-US" sz="3600" dirty="0" err="1" smtClean="0"/>
              <a:t>rais</a:t>
            </a:r>
            <a:endParaRPr lang="en-US" sz="3600" dirty="0" smtClean="0"/>
          </a:p>
          <a:p>
            <a:r>
              <a:rPr lang="en-US" sz="3600" dirty="0" smtClean="0"/>
              <a:t>-</a:t>
            </a:r>
            <a:r>
              <a:rPr lang="en-US" sz="3600" dirty="0" err="1" smtClean="0"/>
              <a:t>ra</a:t>
            </a:r>
            <a:r>
              <a:rPr lang="en-US" sz="3600" dirty="0" smtClean="0"/>
              <a:t>			-ran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550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Irregulares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Dar	-</a:t>
            </a:r>
            <a:r>
              <a:rPr lang="en-US" sz="2800" dirty="0" err="1" smtClean="0"/>
              <a:t>diera</a:t>
            </a:r>
            <a:r>
              <a:rPr lang="en-US" sz="2800" dirty="0" smtClean="0"/>
              <a:t>	    </a:t>
            </a:r>
            <a:r>
              <a:rPr lang="en-US" sz="2800" dirty="0" err="1" smtClean="0"/>
              <a:t>haber-hubiera</a:t>
            </a:r>
            <a:r>
              <a:rPr lang="en-US" sz="2800" dirty="0" smtClean="0"/>
              <a:t>		</a:t>
            </a:r>
            <a:r>
              <a:rPr lang="en-US" sz="2800" dirty="0" err="1" smtClean="0"/>
              <a:t>pedir-pidiera</a:t>
            </a:r>
            <a:endParaRPr lang="en-US" sz="2800" dirty="0" smtClean="0"/>
          </a:p>
          <a:p>
            <a:r>
              <a:rPr lang="en-US" sz="2800" dirty="0" err="1" smtClean="0"/>
              <a:t>Decir-dijera</a:t>
            </a:r>
            <a:r>
              <a:rPr lang="en-US" sz="2800" dirty="0" smtClean="0"/>
              <a:t> 	</a:t>
            </a:r>
            <a:r>
              <a:rPr lang="en-US" sz="2800" dirty="0" err="1" smtClean="0"/>
              <a:t>morir-muriera</a:t>
            </a:r>
            <a:r>
              <a:rPr lang="en-US" sz="2800" dirty="0" smtClean="0"/>
              <a:t>		</a:t>
            </a:r>
            <a:r>
              <a:rPr lang="en-US" sz="2800" dirty="0" err="1" smtClean="0"/>
              <a:t>poder-pudiera</a:t>
            </a:r>
            <a:endParaRPr lang="en-US" sz="2800" dirty="0" smtClean="0"/>
          </a:p>
          <a:p>
            <a:r>
              <a:rPr lang="en-US" sz="2800" dirty="0" err="1" smtClean="0"/>
              <a:t>Ir-fuera</a:t>
            </a:r>
            <a:r>
              <a:rPr lang="en-US" sz="2800" dirty="0" smtClean="0"/>
              <a:t>			</a:t>
            </a:r>
            <a:r>
              <a:rPr lang="en-US" sz="2800" dirty="0" err="1" smtClean="0"/>
              <a:t>oír-oyera</a:t>
            </a:r>
            <a:r>
              <a:rPr lang="en-US" sz="2800" dirty="0" smtClean="0"/>
              <a:t>		     </a:t>
            </a:r>
            <a:r>
              <a:rPr lang="en-US" sz="2800" dirty="0" err="1" smtClean="0"/>
              <a:t>tener-tuviera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072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Usos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Desire,hope</a:t>
            </a:r>
            <a:r>
              <a:rPr lang="en-US" sz="3200" dirty="0" smtClean="0"/>
              <a:t>, or indirect command</a:t>
            </a:r>
          </a:p>
          <a:p>
            <a:r>
              <a:rPr lang="en-US" sz="3200" dirty="0" smtClean="0"/>
              <a:t>Emotional reaction</a:t>
            </a:r>
          </a:p>
          <a:p>
            <a:r>
              <a:rPr lang="en-US" sz="3200" dirty="0" smtClean="0"/>
              <a:t>Doubt or negation</a:t>
            </a:r>
          </a:p>
          <a:p>
            <a:r>
              <a:rPr lang="en-US" sz="3200" dirty="0" err="1" smtClean="0"/>
              <a:t>Wih</a:t>
            </a:r>
            <a:r>
              <a:rPr lang="en-US" sz="3200" dirty="0" smtClean="0"/>
              <a:t> </a:t>
            </a:r>
            <a:r>
              <a:rPr lang="en-US" sz="3200" b="1" dirty="0" smtClean="0"/>
              <a:t>Si</a:t>
            </a:r>
            <a:r>
              <a:rPr lang="en-US" sz="3200" dirty="0" smtClean="0"/>
              <a:t>, to express a hypothetical, contrary-to-fact, or improbable situation</a:t>
            </a:r>
          </a:p>
          <a:p>
            <a:r>
              <a:rPr lang="en-US" sz="3200" dirty="0" smtClean="0"/>
              <a:t>With </a:t>
            </a:r>
            <a:r>
              <a:rPr lang="en-US" sz="3200" b="1" dirty="0" err="1" smtClean="0"/>
              <a:t>como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92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El </a:t>
            </a:r>
            <a:r>
              <a:rPr lang="en-US" sz="3200" dirty="0" err="1" smtClean="0"/>
              <a:t>corría</a:t>
            </a:r>
            <a:r>
              <a:rPr lang="en-US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b="1" dirty="0" err="1" smtClean="0"/>
              <a:t>fuera</a:t>
            </a:r>
            <a:r>
              <a:rPr lang="en-US" sz="3200" dirty="0" smtClean="0"/>
              <a:t> un </a:t>
            </a:r>
            <a:r>
              <a:rPr lang="en-US" sz="3200" dirty="0" err="1" smtClean="0"/>
              <a:t>profesional</a:t>
            </a:r>
            <a:endParaRPr lang="en-US" sz="3200" dirty="0" smtClean="0"/>
          </a:p>
          <a:p>
            <a:r>
              <a:rPr lang="en-US" sz="3200" dirty="0" smtClean="0"/>
              <a:t>Ella </a:t>
            </a:r>
            <a:r>
              <a:rPr lang="en-US" sz="3200" dirty="0" err="1" smtClean="0"/>
              <a:t>quería</a:t>
            </a:r>
            <a:r>
              <a:rPr lang="en-US" sz="3200" dirty="0" smtClean="0"/>
              <a:t> que </a:t>
            </a:r>
            <a:r>
              <a:rPr lang="en-US" sz="3200" b="1" dirty="0" err="1" smtClean="0"/>
              <a:t>pasáramos</a:t>
            </a:r>
            <a:r>
              <a:rPr lang="en-US" sz="3200" dirty="0" smtClean="0"/>
              <a:t> el </a:t>
            </a:r>
            <a:r>
              <a:rPr lang="en-US" sz="3200" dirty="0" err="1" smtClean="0"/>
              <a:t>examen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Si </a:t>
            </a:r>
            <a:r>
              <a:rPr lang="en-US" sz="3200" b="1" dirty="0" err="1" smtClean="0"/>
              <a:t>estuviera</a:t>
            </a:r>
            <a:r>
              <a:rPr lang="en-US" sz="3200" b="1" dirty="0" smtClean="0"/>
              <a:t> </a:t>
            </a:r>
            <a:r>
              <a:rPr lang="en-US" sz="3200" dirty="0" err="1" smtClean="0"/>
              <a:t>aquí</a:t>
            </a:r>
            <a:r>
              <a:rPr lang="en-US" sz="3200" dirty="0" smtClean="0"/>
              <a:t> nada </a:t>
            </a:r>
            <a:r>
              <a:rPr lang="en-US" sz="3200" dirty="0" err="1" smtClean="0"/>
              <a:t>pasaría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883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PLUPERFECT 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TO FORM YOU NEED:</a:t>
            </a:r>
          </a:p>
          <a:p>
            <a:r>
              <a:rPr lang="en-US" sz="2400" dirty="0" smtClean="0"/>
              <a:t>IMPERFECT SUBJUNCTIVE OF HABER + PAST PARTICIPLE </a:t>
            </a:r>
          </a:p>
          <a:p>
            <a:r>
              <a:rPr lang="en-US" sz="2400" dirty="0" smtClean="0"/>
              <a:t>(-ado o –</a:t>
            </a:r>
            <a:r>
              <a:rPr lang="en-US" sz="2400" dirty="0" err="1" smtClean="0"/>
              <a:t>ido</a:t>
            </a:r>
            <a:r>
              <a:rPr lang="en-US" sz="2400" dirty="0" smtClean="0"/>
              <a:t> or </a:t>
            </a:r>
            <a:r>
              <a:rPr lang="en-US" sz="2400" dirty="0" err="1" smtClean="0"/>
              <a:t>irregulars:roto</a:t>
            </a:r>
            <a:r>
              <a:rPr lang="en-US" sz="2400" dirty="0" smtClean="0"/>
              <a:t>, </a:t>
            </a:r>
            <a:r>
              <a:rPr lang="en-US" sz="2400" dirty="0" err="1" smtClean="0"/>
              <a:t>dicho</a:t>
            </a:r>
            <a:r>
              <a:rPr lang="en-US" sz="2400" dirty="0" smtClean="0"/>
              <a:t>, etc…)</a:t>
            </a:r>
          </a:p>
          <a:p>
            <a:r>
              <a:rPr lang="en-US" sz="2400" dirty="0" smtClean="0"/>
              <a:t>EXAMPLE:  </a:t>
            </a:r>
            <a:r>
              <a:rPr lang="en-US" sz="2400" dirty="0" err="1" smtClean="0"/>
              <a:t>Cantar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Yo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h</a:t>
            </a:r>
            <a:r>
              <a:rPr lang="en-US" sz="2400" dirty="0" err="1" smtClean="0">
                <a:sym typeface="Wingdings" panose="05000000000000000000" pitchFamily="2" charset="2"/>
              </a:rPr>
              <a:t>ubiera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cantado</a:t>
            </a:r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HABER:</a:t>
            </a:r>
          </a:p>
          <a:p>
            <a:r>
              <a:rPr lang="en-US" sz="2400" dirty="0" err="1" smtClean="0">
                <a:sym typeface="Wingdings" panose="05000000000000000000" pitchFamily="2" charset="2"/>
              </a:rPr>
              <a:t>Hubiera</a:t>
            </a:r>
            <a:r>
              <a:rPr lang="en-US" sz="2400" dirty="0" smtClean="0">
                <a:sym typeface="Wingdings" panose="05000000000000000000" pitchFamily="2" charset="2"/>
              </a:rPr>
              <a:t>		</a:t>
            </a:r>
            <a:r>
              <a:rPr lang="en-US" sz="2400" dirty="0" err="1" smtClean="0">
                <a:sym typeface="Wingdings" panose="05000000000000000000" pitchFamily="2" charset="2"/>
              </a:rPr>
              <a:t>hubiéramos</a:t>
            </a:r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400" dirty="0" err="1" smtClean="0">
                <a:sym typeface="Wingdings" panose="05000000000000000000" pitchFamily="2" charset="2"/>
              </a:rPr>
              <a:t>Hubieras</a:t>
            </a:r>
            <a:r>
              <a:rPr lang="en-US" sz="2400" dirty="0" smtClean="0">
                <a:sym typeface="Wingdings" panose="05000000000000000000" pitchFamily="2" charset="2"/>
              </a:rPr>
              <a:t>		</a:t>
            </a:r>
            <a:r>
              <a:rPr lang="en-US" sz="2400" dirty="0" err="1" smtClean="0">
                <a:sym typeface="Wingdings" panose="05000000000000000000" pitchFamily="2" charset="2"/>
              </a:rPr>
              <a:t>hubierais</a:t>
            </a:r>
            <a:r>
              <a:rPr lang="en-US" sz="2400" dirty="0" smtClean="0">
                <a:sym typeface="Wingdings" panose="05000000000000000000" pitchFamily="2" charset="2"/>
              </a:rPr>
              <a:t>------------</a:t>
            </a:r>
            <a:r>
              <a:rPr lang="en-US" sz="2400" dirty="0" err="1" smtClean="0">
                <a:sym typeface="Wingdings" panose="05000000000000000000" pitchFamily="2" charset="2"/>
              </a:rPr>
              <a:t>cantado</a:t>
            </a:r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400" dirty="0" err="1" smtClean="0">
                <a:sym typeface="Wingdings" panose="05000000000000000000" pitchFamily="2" charset="2"/>
              </a:rPr>
              <a:t>Hubiera</a:t>
            </a:r>
            <a:r>
              <a:rPr lang="en-US" sz="2400" dirty="0" smtClean="0">
                <a:sym typeface="Wingdings" panose="05000000000000000000" pitchFamily="2" charset="2"/>
              </a:rPr>
              <a:t>		</a:t>
            </a:r>
            <a:r>
              <a:rPr lang="en-US" sz="2400" dirty="0" err="1" smtClean="0">
                <a:sym typeface="Wingdings" panose="05000000000000000000" pitchFamily="2" charset="2"/>
              </a:rPr>
              <a:t>hubieran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592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6600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of </a:t>
            </a:r>
            <a:r>
              <a:rPr lang="en-US" b="1" dirty="0" smtClean="0"/>
              <a:t>Pluperfect subjunctive=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Imperfect subjunctive of HABER + past participle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988129"/>
            <a:ext cx="8596668" cy="3053233"/>
          </a:xfrm>
        </p:spPr>
        <p:txBody>
          <a:bodyPr>
            <a:normAutofit lnSpcReduction="10000"/>
          </a:bodyPr>
          <a:lstStyle/>
          <a:p>
            <a:r>
              <a:rPr lang="en-US" sz="3200" dirty="0" err="1" smtClean="0"/>
              <a:t>Dudaba</a:t>
            </a:r>
            <a:r>
              <a:rPr lang="en-US" sz="3200" dirty="0" smtClean="0"/>
              <a:t> que </a:t>
            </a:r>
            <a:r>
              <a:rPr lang="en-US" sz="3200" dirty="0" err="1" smtClean="0"/>
              <a:t>él</a:t>
            </a:r>
            <a:r>
              <a:rPr lang="en-US" sz="3200" dirty="0" smtClean="0"/>
              <a:t> la </a:t>
            </a:r>
            <a:r>
              <a:rPr lang="en-US" sz="3200" b="1" u="sng" dirty="0" err="1" smtClean="0"/>
              <a:t>hubiera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visto</a:t>
            </a:r>
            <a:r>
              <a:rPr lang="en-US" sz="3200" b="1" u="sng" dirty="0" smtClean="0"/>
              <a:t>.</a:t>
            </a:r>
          </a:p>
          <a:p>
            <a:r>
              <a:rPr lang="en-US" sz="3200" dirty="0" smtClean="0"/>
              <a:t>Si </a:t>
            </a:r>
            <a:r>
              <a:rPr lang="en-US" sz="3200" dirty="0" err="1" smtClean="0"/>
              <a:t>yo</a:t>
            </a:r>
            <a:r>
              <a:rPr lang="en-US" sz="3200" dirty="0" smtClean="0"/>
              <a:t> </a:t>
            </a:r>
            <a:r>
              <a:rPr lang="en-US" sz="3200" b="1" u="sng" dirty="0" err="1" smtClean="0"/>
              <a:t>hubiera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estudiado</a:t>
            </a:r>
            <a:r>
              <a:rPr lang="en-US" sz="3200" dirty="0" smtClean="0"/>
              <a:t>, </a:t>
            </a:r>
            <a:r>
              <a:rPr lang="en-US" sz="3200" dirty="0" err="1" smtClean="0"/>
              <a:t>habría</a:t>
            </a:r>
            <a:r>
              <a:rPr lang="en-US" sz="3200" dirty="0" smtClean="0"/>
              <a:t> </a:t>
            </a:r>
            <a:r>
              <a:rPr lang="en-US" sz="3200" dirty="0" err="1" smtClean="0"/>
              <a:t>pasado</a:t>
            </a:r>
            <a:r>
              <a:rPr lang="en-US" sz="3200" dirty="0" smtClean="0"/>
              <a:t> el </a:t>
            </a:r>
            <a:r>
              <a:rPr lang="en-US" sz="3200" dirty="0" err="1" smtClean="0"/>
              <a:t>examen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Note that the conditional perfect is used when the verb in the “if” clause is in the pluperfect subjunctive.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419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1336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C</a:t>
            </a:r>
            <a:r>
              <a:rPr lang="en-US" b="1" u="sng" dirty="0" smtClean="0"/>
              <a:t>onditional perfect: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conditional perfect is used to express what would have happened if certain conditions had been met.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743200"/>
            <a:ext cx="8596668" cy="3298162"/>
          </a:xfrm>
        </p:spPr>
        <p:txBody>
          <a:bodyPr/>
          <a:lstStyle/>
          <a:p>
            <a:r>
              <a:rPr lang="en-US" sz="2400" u="sng" dirty="0" smtClean="0"/>
              <a:t>Use the conditional of HABER and the past participle.</a:t>
            </a:r>
          </a:p>
          <a:p>
            <a:r>
              <a:rPr lang="en-US" sz="2400" dirty="0" smtClean="0"/>
              <a:t>HABER +Past participle: </a:t>
            </a:r>
          </a:p>
          <a:p>
            <a:r>
              <a:rPr lang="en-US" sz="2400" dirty="0" err="1" smtClean="0"/>
              <a:t>Habría</a:t>
            </a:r>
            <a:r>
              <a:rPr lang="en-US" sz="2400" dirty="0" smtClean="0"/>
              <a:t>			</a:t>
            </a:r>
            <a:r>
              <a:rPr lang="en-US" sz="2400" dirty="0" err="1" smtClean="0"/>
              <a:t>Habríamos</a:t>
            </a:r>
            <a:endParaRPr lang="en-US" sz="2400" dirty="0" smtClean="0"/>
          </a:p>
          <a:p>
            <a:r>
              <a:rPr lang="en-US" sz="2400" dirty="0" err="1" smtClean="0"/>
              <a:t>Habrías</a:t>
            </a:r>
            <a:r>
              <a:rPr lang="en-US" sz="2400" dirty="0" smtClean="0"/>
              <a:t>			</a:t>
            </a:r>
            <a:r>
              <a:rPr lang="en-US" sz="2400" dirty="0" err="1" smtClean="0"/>
              <a:t>Habríais</a:t>
            </a:r>
            <a:r>
              <a:rPr lang="en-US" sz="2400" dirty="0" smtClean="0"/>
              <a:t>		+ </a:t>
            </a:r>
            <a:r>
              <a:rPr lang="en-US" sz="2400" dirty="0" err="1" smtClean="0"/>
              <a:t>dormido</a:t>
            </a:r>
            <a:endParaRPr lang="en-US" sz="2400" dirty="0" smtClean="0"/>
          </a:p>
          <a:p>
            <a:r>
              <a:rPr lang="en-US" sz="2400" dirty="0" err="1" smtClean="0"/>
              <a:t>Habrían</a:t>
            </a:r>
            <a:r>
              <a:rPr lang="en-US" sz="2400" dirty="0" smtClean="0"/>
              <a:t>		</a:t>
            </a:r>
            <a:r>
              <a:rPr lang="en-US" sz="2400" dirty="0" err="1" smtClean="0"/>
              <a:t>Habrían</a:t>
            </a:r>
            <a:endParaRPr lang="en-US" sz="24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Si </a:t>
            </a:r>
            <a:r>
              <a:rPr lang="en-US" sz="2800" dirty="0" err="1" smtClean="0">
                <a:solidFill>
                  <a:srgbClr val="FF0000"/>
                </a:solidFill>
              </a:rPr>
              <a:t>ella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</a:t>
            </a:r>
            <a:r>
              <a:rPr lang="en-US" sz="2800" dirty="0" err="1" smtClean="0">
                <a:solidFill>
                  <a:srgbClr val="FF0000"/>
                </a:solidFill>
              </a:rPr>
              <a:t>ubiera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apagado</a:t>
            </a:r>
            <a:r>
              <a:rPr lang="en-US" sz="2800" dirty="0" smtClean="0">
                <a:solidFill>
                  <a:srgbClr val="FF0000"/>
                </a:solidFill>
              </a:rPr>
              <a:t> la luz, </a:t>
            </a:r>
            <a:r>
              <a:rPr lang="en-US" sz="2800" dirty="0" err="1" smtClean="0">
                <a:solidFill>
                  <a:srgbClr val="FF0000"/>
                </a:solidFill>
              </a:rPr>
              <a:t>yo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habría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dormido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85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1239</TotalTime>
  <Words>230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Past subjunctive</vt:lpstr>
      <vt:lpstr>Regular imperfect subjunctive</vt:lpstr>
      <vt:lpstr>Robar--(Use the third person plural of the preterite form robaron and add:</vt:lpstr>
      <vt:lpstr>Irregulares:</vt:lpstr>
      <vt:lpstr>Usos:</vt:lpstr>
      <vt:lpstr>Ejemplos:</vt:lpstr>
      <vt:lpstr>PLUPERFECT SUBJUNCTIVE</vt:lpstr>
      <vt:lpstr>Examples of Pluperfect subjunctive= Imperfect subjunctive of HABER + past participle </vt:lpstr>
      <vt:lpstr>Conditional perfect: The conditional perfect is used to express what would have happened if certain conditions had been met.</vt:lpstr>
      <vt:lpstr>Always Use the subjunctive after:</vt:lpstr>
      <vt:lpstr>If the action has not yet occurred, use the subjunctive after:</vt:lpstr>
    </vt:vector>
  </TitlesOfParts>
  <Company>Conroe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subjunctive</dc:title>
  <dc:creator>Emma Mauri</dc:creator>
  <cp:lastModifiedBy>Windows User</cp:lastModifiedBy>
  <cp:revision>13</cp:revision>
  <dcterms:created xsi:type="dcterms:W3CDTF">2017-12-19T20:05:40Z</dcterms:created>
  <dcterms:modified xsi:type="dcterms:W3CDTF">2018-12-17T18:52:13Z</dcterms:modified>
</cp:coreProperties>
</file>